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avi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 saveSubsetFonts="1">
  <p:sldMasterIdLst>
    <p:sldMasterId id="2147483666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3" r:id="rId51"/>
    <p:sldId id="294" r:id="rId52"/>
    <p:sldId id="295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pos="2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>
    <p:restoredLeft sz="13712"/>
    <p:restoredTop sz="96391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Relationship Id="rId4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Relationship Id="rId4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jpeg"></Relationship><Relationship Id="rId5" Type="http://schemas.openxmlformats.org/officeDocument/2006/relationships/slideLayout" Target="../slideLayouts/slideLayout1.xml"></Relationship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55.png"></Relationship><Relationship Id="rId3" Type="http://schemas.openxmlformats.org/officeDocument/2006/relationships/image" Target="../media/image48.png"></Relationship><Relationship Id="rId4" Type="http://schemas.openxmlformats.org/officeDocument/2006/relationships/image" Target="../media/image56.png"></Relationship><Relationship Id="rId5" Type="http://schemas.openxmlformats.org/officeDocument/2006/relationships/slideLayout" Target="../slideLayouts/slideLayout1.xml"></Relationship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48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48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.png"  /><Relationship Id="rId4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86.png"  /><Relationship Id="rId6" Type="http://schemas.openxmlformats.org/officeDocument/2006/relationships/image" Target="../media/image87.png"  /><Relationship Id="rId7" Type="http://schemas.openxmlformats.org/officeDocument/2006/relationships/image" Target="../media/image8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20.png"></Relationship><Relationship Id="rId4" Type="http://schemas.openxmlformats.org/officeDocument/2006/relationships/image" Target="../media/image21.png"></Relationship><Relationship Id="rId5" Type="http://schemas.openxmlformats.org/officeDocument/2006/relationships/slideLayout" Target="../slideLayouts/slideLayout1.xml"></Relationship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46.png"></Relationship><Relationship Id="rId3" Type="http://schemas.openxmlformats.org/officeDocument/2006/relationships/image" Target="../media/image96.png"></Relationship><Relationship Id="rId4" Type="http://schemas.openxmlformats.org/officeDocument/2006/relationships/image" Target="../media/image95.png"></Relationship><Relationship Id="rId5" Type="http://schemas.openxmlformats.org/officeDocument/2006/relationships/video" Target="file:///C:/Users/User/Downloads/KakaoTalk_20210628_000603054.avi" TargetMode="External"></Relationship><Relationship Id="rId10" Type="http://schemas.openxmlformats.org/officeDocument/2006/relationships/image" Target="../media/fImage6618853141.png"></Relationship><Relationship Id="rId11" Type="http://schemas.openxmlformats.org/officeDocument/2006/relationships/video" Target="../media/media127625941.mp4"></Relationship><Relationship Id="rId12" Type="http://schemas.microsoft.com/office/2007/relationships/media" Target="../media/media127625941.mp4"></Relationship><Relationship Id="rId13" Type="http://schemas.openxmlformats.org/officeDocument/2006/relationships/slideLayout" Target="../slideLayouts/slideLayout1.xml"></Relationship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.png"  /><Relationship Id="rId4" Type="http://schemas.openxmlformats.org/officeDocument/2006/relationships/image" Target="../media/image9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8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Relationship Id="rId4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73000" y="655893"/>
            <a:ext cx="1864522" cy="487107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(</a:t>
            </a:r>
            <a:r>
              <a:rPr lang="en-US" altLang="ko-KR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A-3)</a:t>
            </a:r>
            <a:endParaRPr lang="en-US" altLang="ko-KR" sz="20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7" y="5588209"/>
            <a:ext cx="14439401" cy="431779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12800">
                <a:solidFill>
                  <a:srgbClr val="595959"/>
                </a:solidFill>
                <a:latin typeface="카페24 당당해"/>
                <a:cs typeface="카페24 당당해"/>
              </a:rPr>
              <a:t>나자바봐라</a:t>
            </a:r>
            <a:endParaRPr lang="ko-KR" altLang="en-US" sz="128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45713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김명호/김승민/김은비/김재준/정소연</a:t>
            </a:r>
            <a:endParaRPr lang="ko-KR" altLang="en-US" sz="20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58710" y="380999"/>
            <a:ext cx="8928290" cy="12954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_</a:t>
            </a: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클래스 다이어그램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  <a:p>
            <a:pPr algn="just">
              <a:defRPr lang="ko-KR" altLang="en-US"/>
            </a:pP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   Order Package &amp; Product  Package</a:t>
            </a:r>
            <a:endParaRPr lang="en-US" altLang="ko-KR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" y="1371600"/>
            <a:ext cx="15163800" cy="891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58710" y="838200"/>
            <a:ext cx="8928290" cy="7771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_ERD</a:t>
            </a:r>
            <a:endParaRPr lang="en-US" altLang="ko-KR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400" y="1447800"/>
            <a:ext cx="14249400" cy="784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900" y="2071360"/>
            <a:ext cx="4598987" cy="464727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03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18900" y="5437619"/>
            <a:ext cx="15485936" cy="1892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8300">
                <a:solidFill>
                  <a:srgbClr val="595959"/>
                </a:solidFill>
                <a:latin typeface="카페24 당당해"/>
                <a:cs typeface="카페24 당당해"/>
              </a:rPr>
              <a:t>기능별 소개</a:t>
            </a:r>
            <a:endParaRPr lang="ko-KR" altLang="en-US" sz="8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8900" y="6977120"/>
            <a:ext cx="14535700" cy="132868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3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클래스 및 메서드 기능 설명</a:t>
            </a:r>
            <a:endParaRPr lang="ko-KR" altLang="en-US" sz="33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  <a:p>
            <a:pPr algn="just">
              <a:defRPr lang="ko-KR" altLang="en-US"/>
            </a:pPr>
            <a:r>
              <a:rPr lang="ko-KR" altLang="en-US" sz="33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코드 작성 의도 설명</a:t>
            </a:r>
            <a:endParaRPr lang="ko-KR" altLang="en-US" sz="33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JDBC</a:t>
            </a:r>
            <a:endParaRPr lang="en-US" altLang="ko-KR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267200" y="1295400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en-US" altLang="ko-KR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DB</a:t>
            </a: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 </a:t>
            </a:r>
            <a:r>
              <a:rPr lang="en-US" altLang="ko-KR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Connection </a:t>
            </a:r>
            <a:endParaRPr lang="en-US" altLang="ko-KR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9400" y="1828800"/>
            <a:ext cx="6086475" cy="6705600"/>
          </a:xfrm>
          <a:prstGeom prst="rect">
            <a:avLst/>
          </a:prstGeom>
        </p:spPr>
      </p:pic>
      <p:pic>
        <p:nvPicPr>
          <p:cNvPr id="10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96602" y="1752600"/>
            <a:ext cx="6705599" cy="7086600"/>
          </a:xfrm>
          <a:prstGeom prst="rect">
            <a:avLst/>
          </a:prstGeom>
        </p:spPr>
      </p:pic>
      <p:sp>
        <p:nvSpPr>
          <p:cNvPr id="1033" name="Object 53"/>
          <p:cNvSpPr txBox="1"/>
          <p:nvPr/>
        </p:nvSpPr>
        <p:spPr>
          <a:xfrm>
            <a:off x="12192000" y="1295400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en-US" altLang="ko-KR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DB</a:t>
            </a: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 </a:t>
            </a:r>
            <a:r>
              <a:rPr lang="en-US" altLang="ko-KR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Connection Close</a:t>
            </a:r>
            <a:endParaRPr lang="en-US" altLang="ko-KR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메인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관리자 페이지 메뉴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cxnSp>
        <p:nvCxnSpPr>
          <p:cNvPr id="1027" name=""/>
          <p:cNvCxnSpPr/>
          <p:nvPr/>
        </p:nvCxnSpPr>
        <p:spPr>
          <a:xfrm rot="5400000" flipH="1" flipV="1">
            <a:off x="7010400" y="1981200"/>
            <a:ext cx="4267199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"/>
          <p:cNvSpPr/>
          <p:nvPr/>
        </p:nvSpPr>
        <p:spPr>
          <a:xfrm>
            <a:off x="2019300" y="5791200"/>
            <a:ext cx="89535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9800" y="4267200"/>
            <a:ext cx="8763000" cy="3657600"/>
          </a:xfrm>
          <a:prstGeom prst="rect">
            <a:avLst/>
          </a:prstGeom>
        </p:spPr>
      </p:pic>
      <p:pic>
        <p:nvPicPr>
          <p:cNvPr id="10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91798" y="381000"/>
            <a:ext cx="7924802" cy="891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회원가입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10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4600" y="3429000"/>
            <a:ext cx="6629400" cy="5257800"/>
          </a:xfrm>
          <a:prstGeom prst="rect">
            <a:avLst/>
          </a:prstGeom>
        </p:spPr>
      </p:pic>
      <p:pic>
        <p:nvPicPr>
          <p:cNvPr id="10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01200" y="609600"/>
            <a:ext cx="8610600" cy="8686800"/>
          </a:xfrm>
          <a:prstGeom prst="rect">
            <a:avLst/>
          </a:prstGeom>
        </p:spPr>
      </p:pic>
      <p:pic>
        <p:nvPicPr>
          <p:cNvPr id="103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95800" y="914400"/>
            <a:ext cx="4876800" cy="2514600"/>
          </a:xfrm>
          <a:prstGeom prst="rect">
            <a:avLst/>
          </a:prstGeom>
        </p:spPr>
      </p:pic>
      <p:cxnSp>
        <p:nvCxnSpPr>
          <p:cNvPr id="1043" name=""/>
          <p:cNvCxnSpPr/>
          <p:nvPr/>
        </p:nvCxnSpPr>
        <p:spPr>
          <a:xfrm>
            <a:off x="11506200" y="2819400"/>
            <a:ext cx="114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"/>
          <p:cNvCxnSpPr/>
          <p:nvPr/>
        </p:nvCxnSpPr>
        <p:spPr>
          <a:xfrm rot="10800000">
            <a:off x="8534400" y="2057400"/>
            <a:ext cx="28956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로그인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10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3600" y="6400800"/>
            <a:ext cx="6705600" cy="2895600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5999" y="1752600"/>
            <a:ext cx="8305800" cy="7848600"/>
          </a:xfrm>
          <a:prstGeom prst="rect">
            <a:avLst/>
          </a:prstGeom>
        </p:spPr>
      </p:pic>
      <p:pic>
        <p:nvPicPr>
          <p:cNvPr id="104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258800" y="152400"/>
            <a:ext cx="4838700" cy="2514600"/>
          </a:xfrm>
          <a:prstGeom prst="rect">
            <a:avLst/>
          </a:prstGeom>
        </p:spPr>
      </p:pic>
      <p:pic>
        <p:nvPicPr>
          <p:cNvPr id="104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76800" y="466725"/>
            <a:ext cx="5105400" cy="2352675"/>
          </a:xfrm>
          <a:prstGeom prst="rect">
            <a:avLst/>
          </a:prstGeom>
        </p:spPr>
      </p:pic>
      <p:sp>
        <p:nvSpPr>
          <p:cNvPr id="1049" name=""/>
          <p:cNvSpPr/>
          <p:nvPr/>
        </p:nvSpPr>
        <p:spPr>
          <a:xfrm>
            <a:off x="4876800" y="457200"/>
            <a:ext cx="48006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0" name=""/>
          <p:cNvSpPr/>
          <p:nvPr/>
        </p:nvSpPr>
        <p:spPr>
          <a:xfrm>
            <a:off x="10896600" y="2667000"/>
            <a:ext cx="39624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51" name=""/>
          <p:cNvCxnSpPr>
            <a:stCxn id="1050" idx="1"/>
          </p:cNvCxnSpPr>
          <p:nvPr/>
        </p:nvCxnSpPr>
        <p:spPr>
          <a:xfrm rot="10800000">
            <a:off x="9677400" y="2133600"/>
            <a:ext cx="12192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"/>
          <p:cNvCxnSpPr/>
          <p:nvPr/>
        </p:nvCxnSpPr>
        <p:spPr>
          <a:xfrm>
            <a:off x="12496800" y="4419600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"/>
          <p:cNvCxnSpPr/>
          <p:nvPr/>
        </p:nvCxnSpPr>
        <p:spPr>
          <a:xfrm rot="5400000" flipH="1" flipV="1">
            <a:off x="13563600" y="2743200"/>
            <a:ext cx="1676400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62082" y="2667000"/>
            <a:ext cx="8172518" cy="3962400"/>
          </a:xfrm>
          <a:prstGeom prst="rect">
            <a:avLst/>
          </a:prstGeom>
        </p:spPr>
      </p:pic>
      <p:cxnSp>
        <p:nvCxnSpPr>
          <p:cNvPr id="1055" name=""/>
          <p:cNvCxnSpPr/>
          <p:nvPr/>
        </p:nvCxnSpPr>
        <p:spPr>
          <a:xfrm>
            <a:off x="12115800" y="3810000"/>
            <a:ext cx="190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"/>
          <p:cNvCxnSpPr/>
          <p:nvPr/>
        </p:nvCxnSpPr>
        <p:spPr>
          <a:xfrm rot="10800000" flipV="1">
            <a:off x="5562600" y="3810032"/>
            <a:ext cx="6477000" cy="609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로그인_마이페이지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1054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회원 정보 수정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3600" y="5486400"/>
            <a:ext cx="5257800" cy="3943350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6999" y="1142999"/>
            <a:ext cx="8001000" cy="7848600"/>
          </a:xfrm>
          <a:prstGeom prst="rect">
            <a:avLst/>
          </a:prstGeom>
        </p:spPr>
      </p:pic>
      <p:pic>
        <p:nvPicPr>
          <p:cNvPr id="105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48200" y="1828800"/>
            <a:ext cx="6934200" cy="5334000"/>
          </a:xfrm>
          <a:prstGeom prst="rect">
            <a:avLst/>
          </a:prstGeom>
        </p:spPr>
      </p:pic>
      <p:cxnSp>
        <p:nvCxnSpPr>
          <p:cNvPr id="1059" name=""/>
          <p:cNvCxnSpPr/>
          <p:nvPr/>
        </p:nvCxnSpPr>
        <p:spPr>
          <a:xfrm>
            <a:off x="14020800" y="5791200"/>
            <a:ext cx="2514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"/>
          <p:cNvCxnSpPr/>
          <p:nvPr/>
        </p:nvCxnSpPr>
        <p:spPr>
          <a:xfrm rot="10800000">
            <a:off x="9677400" y="4267200"/>
            <a:ext cx="4038600" cy="137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로그인_마이페이지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1054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나의 회원 정보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6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1688" y="6705600"/>
            <a:ext cx="6843712" cy="2514600"/>
          </a:xfrm>
          <a:prstGeom prst="rect">
            <a:avLst/>
          </a:prstGeom>
        </p:spPr>
      </p:pic>
      <p:pic>
        <p:nvPicPr>
          <p:cNvPr id="106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67800" y="1828800"/>
            <a:ext cx="9372600" cy="6781800"/>
          </a:xfrm>
          <a:prstGeom prst="rect">
            <a:avLst/>
          </a:prstGeom>
        </p:spPr>
      </p:pic>
      <p:pic>
        <p:nvPicPr>
          <p:cNvPr id="106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5000" y="2438400"/>
            <a:ext cx="7515259" cy="3962400"/>
          </a:xfrm>
          <a:prstGeom prst="rect">
            <a:avLst/>
          </a:prstGeom>
        </p:spPr>
      </p:pic>
      <p:cxnSp>
        <p:nvCxnSpPr>
          <p:cNvPr id="1064" name=""/>
          <p:cNvCxnSpPr/>
          <p:nvPr/>
        </p:nvCxnSpPr>
        <p:spPr>
          <a:xfrm>
            <a:off x="10972800" y="4953000"/>
            <a:ext cx="1143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"/>
          <p:cNvCxnSpPr/>
          <p:nvPr/>
        </p:nvCxnSpPr>
        <p:spPr>
          <a:xfrm rot="10800000">
            <a:off x="6019800" y="3886200"/>
            <a:ext cx="48768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ID/PW</a:t>
            </a: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 찾기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10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1524000"/>
            <a:ext cx="9372600" cy="6934200"/>
          </a:xfrm>
          <a:prstGeom prst="rect">
            <a:avLst/>
          </a:prstGeom>
        </p:spPr>
      </p:pic>
      <p:pic>
        <p:nvPicPr>
          <p:cNvPr id="106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57400" y="5791200"/>
            <a:ext cx="7696200" cy="3276600"/>
          </a:xfrm>
          <a:prstGeom prst="rect">
            <a:avLst/>
          </a:prstGeom>
        </p:spPr>
      </p:pic>
      <p:pic>
        <p:nvPicPr>
          <p:cNvPr id="107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57400" y="1447800"/>
            <a:ext cx="7848600" cy="4267200"/>
          </a:xfrm>
          <a:prstGeom prst="rect">
            <a:avLst/>
          </a:prstGeom>
        </p:spPr>
      </p:pic>
      <p:cxnSp>
        <p:nvCxnSpPr>
          <p:cNvPr id="1072" name=""/>
          <p:cNvCxnSpPr/>
          <p:nvPr/>
        </p:nvCxnSpPr>
        <p:spPr>
          <a:xfrm>
            <a:off x="11201400" y="3124200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"/>
          <p:cNvCxnSpPr/>
          <p:nvPr/>
        </p:nvCxnSpPr>
        <p:spPr>
          <a:xfrm rot="10800000" flipV="1">
            <a:off x="7924800" y="3124201"/>
            <a:ext cx="3124200" cy="5333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 name="Slide 2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5514340" y="9460865"/>
            <a:ext cx="13133070" cy="164465"/>
            <a:chOff x="5514340" y="9460865"/>
            <a:chExt cx="13133070" cy="164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5514340" y="9460865"/>
              <a:ext cx="13133070" cy="1644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870" y="8368665"/>
            <a:ext cx="1084580" cy="685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3000">
                <a:solidFill>
                  <a:srgbClr val="595959"/>
                </a:solidFill>
                <a:latin typeface="카페24 당당해"/>
                <a:cs typeface="카페24 당당해"/>
              </a:rPr>
              <a:t>02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9618980" y="1275715"/>
            <a:ext cx="4657725" cy="21628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9500">
                <a:solidFill>
                  <a:srgbClr val="595959"/>
                </a:solidFill>
                <a:latin typeface="카페24 당당해"/>
                <a:cs typeface="카페24 당당해"/>
              </a:rPr>
              <a:t>목차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9657080" y="3395980"/>
            <a:ext cx="1383665" cy="138557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6100">
                <a:solidFill>
                  <a:srgbClr val="595959"/>
                </a:solidFill>
                <a:latin typeface="카페24 당당해"/>
                <a:cs typeface="카페24 당당해"/>
              </a:rPr>
              <a:t>01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9657080" y="4413885"/>
            <a:ext cx="4693285" cy="63944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2800">
                <a:solidFill>
                  <a:srgbClr val="595959"/>
                </a:solidFill>
                <a:latin typeface="카페24 당당해"/>
                <a:cs typeface="카페24 당당해"/>
              </a:rPr>
              <a:t>프로그램 흐름도</a:t>
            </a:r>
            <a:endParaRPr lang="ko-KR" altLang="en-US" sz="28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21055" y="3395980"/>
            <a:ext cx="1383665" cy="138557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6100">
                <a:solidFill>
                  <a:srgbClr val="595959"/>
                </a:solidFill>
                <a:latin typeface="카페24 당당해"/>
                <a:cs typeface="카페24 당당해"/>
              </a:rPr>
              <a:t>02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13521055" y="4413885"/>
            <a:ext cx="4693285" cy="63944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28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endParaRPr lang="ko-KR" altLang="en-US" sz="28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1055" y="4993640"/>
            <a:ext cx="4585970" cy="8699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18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클래스 다이어그램 및 </a:t>
            </a:r>
            <a:r>
              <a:rPr lang="en-US" altLang="ko-KR" sz="18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ERD</a:t>
            </a:r>
            <a:endParaRPr lang="en-US" altLang="ko-KR" sz="18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7080" y="6224270"/>
            <a:ext cx="1383665" cy="138557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6100">
                <a:solidFill>
                  <a:srgbClr val="595959"/>
                </a:solidFill>
                <a:latin typeface="카페24 당당해"/>
                <a:cs typeface="카페24 당당해"/>
              </a:rPr>
              <a:t>03</a:t>
            </a:r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9657080" y="7242810"/>
            <a:ext cx="4693285" cy="63944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2800">
                <a:solidFill>
                  <a:srgbClr val="595959"/>
                </a:solidFill>
                <a:latin typeface="카페24 당당해"/>
                <a:cs typeface="카페24 당당해"/>
              </a:rPr>
              <a:t>기능별 소개</a:t>
            </a:r>
            <a:endParaRPr lang="ko-KR" altLang="en-US" sz="28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57080" y="7821930"/>
            <a:ext cx="4585970" cy="8699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18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클래스 및 메서드 기능 설명</a:t>
            </a:r>
            <a:endParaRPr lang="ko-KR" altLang="en-US" sz="18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  <a:p>
            <a:pPr algn="just">
              <a:defRPr lang="ko-KR" altLang="en-US"/>
            </a:pPr>
            <a:r>
              <a:rPr lang="ko-KR" altLang="en-US" sz="18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코드 작성 의도 설명</a:t>
            </a:r>
            <a:endParaRPr lang="ko-KR" altLang="en-US" sz="18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21055" y="6224270"/>
            <a:ext cx="1383665" cy="138557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6100">
                <a:solidFill>
                  <a:srgbClr val="595959"/>
                </a:solidFill>
                <a:latin typeface="카페24 당당해"/>
                <a:cs typeface="카페24 당당해"/>
              </a:rPr>
              <a:t>04</a:t>
            </a:r>
            <a:endParaRPr lang="en-US"/>
          </a:p>
        </p:txBody>
      </p:sp>
      <p:sp>
        <p:nvSpPr>
          <p:cNvPr id="20" name="Object 20"/>
          <p:cNvSpPr txBox="1">
            <a:spLocks/>
          </p:cNvSpPr>
          <p:nvPr/>
        </p:nvSpPr>
        <p:spPr>
          <a:xfrm rot="0">
            <a:off x="13521055" y="7242810"/>
            <a:ext cx="1321435" cy="640080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just" latinLnBrk="0">
              <a:buFontTx/>
              <a:buNone/>
              <a:defRPr lang="ko-KR" altLang="en-US"/>
            </a:pPr>
            <a:r>
              <a:rPr lang="ko-KR" altLang="en-US" sz="2800">
                <a:solidFill>
                  <a:srgbClr val="595959"/>
                </a:solidFill>
                <a:latin typeface="카페24 당당해" charset="0"/>
                <a:cs typeface="카페24 당당해" charset="0"/>
              </a:rPr>
              <a:t>소감</a:t>
            </a:r>
            <a:endParaRPr lang="ko-KR" altLang="en-US" sz="2800">
              <a:solidFill>
                <a:srgbClr val="595959"/>
              </a:solidFill>
              <a:latin typeface="카페24 당당해" charset="0"/>
              <a:cs typeface="카페24 당당해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7205" y="547370"/>
            <a:ext cx="742950" cy="122301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 rot="0">
            <a:off x="-483235" y="6567805"/>
            <a:ext cx="2813685" cy="124460"/>
            <a:chOff x="-483235" y="6567805"/>
            <a:chExt cx="2813685" cy="124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483235" y="6567805"/>
              <a:ext cx="2813685" cy="124460"/>
            </a:xfrm>
            <a:prstGeom prst="rect">
              <a:avLst/>
            </a:prstGeom>
          </p:spPr>
        </p:pic>
      </p:grpSp>
      <p:pic>
        <p:nvPicPr>
          <p:cNvPr id="1006" name="그림 1"/>
          <p:cNvPicPr>
            <a:picLocks noChangeAspect="1"/>
          </p:cNvPicPr>
          <p:nvPr/>
        </p:nvPicPr>
        <p:blipFill rotWithShape="1">
          <a:blip r:embed="rId4"/>
          <a:srcRect l="3410"/>
          <a:stretch>
            <a:fillRect/>
          </a:stretch>
        </p:blipFill>
        <p:spPr>
          <a:xfrm>
            <a:off x="1981200" y="-152400"/>
            <a:ext cx="6477000" cy="10820400"/>
          </a:xfrm>
          <a:prstGeom prst="rect">
            <a:avLst/>
          </a:prstGeom>
        </p:spPr>
      </p:pic>
      <p:sp>
        <p:nvSpPr>
          <p:cNvPr id="1007" name="텍스트 상자 66"/>
          <p:cNvSpPr txBox="1">
            <a:spLocks/>
          </p:cNvSpPr>
          <p:nvPr/>
        </p:nvSpPr>
        <p:spPr>
          <a:xfrm rot="0">
            <a:off x="15998825" y="6224270"/>
            <a:ext cx="1384300" cy="1386205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just" latinLnBrk="0">
              <a:buFontTx/>
              <a:buNone/>
              <a:defRPr lang="ko-KR" altLang="en-US"/>
            </a:pPr>
            <a:r>
              <a:rPr lang="ko-KR" sz="6100">
                <a:solidFill>
                  <a:srgbClr val="595959"/>
                </a:solidFill>
                <a:latin typeface="카페24 당당해" charset="0"/>
                <a:cs typeface="카페24 당당해" charset="0"/>
              </a:rPr>
              <a:t>05</a:t>
            </a:r>
            <a:endParaRPr lang="ko-KR" altLang="en-US" sz="6100">
              <a:solidFill>
                <a:srgbClr val="595959"/>
              </a:solidFill>
              <a:latin typeface="카페24 당당해" charset="0"/>
              <a:cs typeface="카페24 당당해" charset="0"/>
            </a:endParaRPr>
          </a:p>
        </p:txBody>
      </p:sp>
      <p:sp>
        <p:nvSpPr>
          <p:cNvPr id="1008" name="텍스트 상자 67"/>
          <p:cNvSpPr txBox="1">
            <a:spLocks/>
          </p:cNvSpPr>
          <p:nvPr/>
        </p:nvSpPr>
        <p:spPr>
          <a:xfrm rot="0">
            <a:off x="15998825" y="7242810"/>
            <a:ext cx="1710690" cy="640080"/>
          </a:xfrm>
          <a:prstGeom prst="rect"/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just" latinLnBrk="0">
              <a:buFontTx/>
              <a:buNone/>
              <a:defRPr lang="ko-KR" altLang="en-US"/>
            </a:pPr>
            <a:r>
              <a:rPr lang="ko-KR" altLang="en-US" sz="2800">
                <a:solidFill>
                  <a:srgbClr val="595959"/>
                </a:solidFill>
                <a:latin typeface="카페24 당당해" charset="0"/>
                <a:cs typeface="카페24 당당해" charset="0"/>
              </a:rPr>
              <a:t>구현영상</a:t>
            </a:r>
            <a:endParaRPr lang="ko-KR" altLang="en-US" sz="2800">
              <a:solidFill>
                <a:srgbClr val="595959"/>
              </a:solidFill>
              <a:latin typeface="카페24 당당해" charset="0"/>
              <a:cs typeface="카페24 당당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18" name="Object 23"/>
          <p:cNvSpPr txBox="1"/>
          <p:nvPr/>
        </p:nvSpPr>
        <p:spPr>
          <a:xfrm>
            <a:off x="11978906" y="296553"/>
            <a:ext cx="6309094" cy="609600"/>
          </a:xfrm>
          <a:prstGeom prst="rect">
            <a:avLst/>
          </a:prstGeom>
          <a:noFill/>
        </p:spPr>
        <p:txBody>
          <a:bodyPr wrap="square"/>
          <a:lstStyle/>
          <a:p>
            <a:pPr marL="0" lvl="0" indent="0" algn="just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주문하기 </a:t>
            </a:r>
            <a:r>
              <a:rPr kumimoji="0" lang="en-US" altLang="ko-KR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–  </a:t>
            </a: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흐름 다시 살펴보기</a:t>
            </a:r>
            <a:r>
              <a:rPr kumimoji="0" lang="en-US" altLang="ko-KR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 </a:t>
            </a:r>
            <a:endParaRPr kumimoji="0" lang="ko-KR" altLang="en-US" sz="3400" b="0" i="0" u="none" strike="noStrike" kern="1200" cap="none" spc="0" normalizeH="0">
              <a:solidFill>
                <a:srgbClr val="595959"/>
              </a:solidFill>
              <a:effectLst/>
              <a:uLnTx/>
              <a:uFillTx/>
              <a:latin typeface="카페24 당당해"/>
              <a:cs typeface="카페24 당당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00127" y="939184"/>
            <a:ext cx="2391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/>
              <a:t>E-R</a:t>
            </a:r>
            <a:r>
              <a:rPr lang="en-US" altLang="ko-KR" sz="2000"/>
              <a:t> </a:t>
            </a:r>
            <a:r>
              <a:rPr lang="ko-KR" altLang="en-US" sz="2400"/>
              <a:t>다이어그램</a:t>
            </a:r>
            <a:endParaRPr lang="ko-KR" altLang="en-US" sz="2000"/>
          </a:p>
        </p:txBody>
      </p:sp>
      <p:sp>
        <p:nvSpPr>
          <p:cNvPr id="37" name="직사각형 36"/>
          <p:cNvSpPr/>
          <p:nvPr/>
        </p:nvSpPr>
        <p:spPr>
          <a:xfrm>
            <a:off x="2810689" y="1870559"/>
            <a:ext cx="1963024" cy="8053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/>
              <a:t>회원</a:t>
            </a:r>
            <a:endParaRPr lang="ko-KR" altLang="en-US" sz="2000"/>
          </a:p>
        </p:txBody>
      </p:sp>
      <p:sp>
        <p:nvSpPr>
          <p:cNvPr id="38" name="직사각형 37"/>
          <p:cNvSpPr/>
          <p:nvPr/>
        </p:nvSpPr>
        <p:spPr>
          <a:xfrm>
            <a:off x="13411200" y="1850000"/>
            <a:ext cx="1963024" cy="8053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/>
              <a:t>상품</a:t>
            </a:r>
            <a:endParaRPr lang="ko-KR" altLang="en-US" sz="2000"/>
          </a:p>
        </p:txBody>
      </p:sp>
      <p:sp>
        <p:nvSpPr>
          <p:cNvPr id="39" name="다이아몬드 38"/>
          <p:cNvSpPr/>
          <p:nvPr/>
        </p:nvSpPr>
        <p:spPr>
          <a:xfrm>
            <a:off x="8088893" y="1904528"/>
            <a:ext cx="1753299" cy="696287"/>
          </a:xfrm>
          <a:prstGeom prst="diamon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/>
              <a:t>주문</a:t>
            </a:r>
            <a:endParaRPr lang="ko-KR" altLang="en-US" sz="2000"/>
          </a:p>
        </p:txBody>
      </p:sp>
      <p:cxnSp>
        <p:nvCxnSpPr>
          <p:cNvPr id="40" name="직선 연결선 39"/>
          <p:cNvCxnSpPr>
            <a:stCxn id="37" idx="3"/>
            <a:endCxn id="39" idx="1"/>
          </p:cNvCxnSpPr>
          <p:nvPr/>
        </p:nvCxnSpPr>
        <p:spPr>
          <a:xfrm flipV="1">
            <a:off x="4773713" y="2252672"/>
            <a:ext cx="3315180" cy="20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8" idx="1"/>
            <a:endCxn id="39" idx="3"/>
          </p:cNvCxnSpPr>
          <p:nvPr/>
        </p:nvCxnSpPr>
        <p:spPr>
          <a:xfrm flipH="1">
            <a:off x="9842192" y="2252672"/>
            <a:ext cx="3569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73713" y="1918262"/>
            <a:ext cx="432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/>
              <a:t>N</a:t>
            </a:r>
            <a:endParaRPr lang="ko-KR" altLang="en-US" sz="2000"/>
          </a:p>
        </p:txBody>
      </p:sp>
      <p:sp>
        <p:nvSpPr>
          <p:cNvPr id="43" name="TextBox 42"/>
          <p:cNvSpPr txBox="1"/>
          <p:nvPr/>
        </p:nvSpPr>
        <p:spPr>
          <a:xfrm>
            <a:off x="12931445" y="1918262"/>
            <a:ext cx="465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/>
              <a:t>M</a:t>
            </a:r>
            <a:endParaRPr lang="ko-KR" altLang="en-US" sz="2000"/>
          </a:p>
        </p:txBody>
      </p:sp>
      <p:sp>
        <p:nvSpPr>
          <p:cNvPr id="47" name="타원 46"/>
          <p:cNvSpPr/>
          <p:nvPr/>
        </p:nvSpPr>
        <p:spPr>
          <a:xfrm>
            <a:off x="12313457" y="3330481"/>
            <a:ext cx="1879745" cy="5462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u="sng"/>
              <a:t>상품번호</a:t>
            </a:r>
            <a:endParaRPr lang="ko-KR" altLang="en-US" sz="1400" u="sng"/>
          </a:p>
        </p:txBody>
      </p:sp>
      <p:sp>
        <p:nvSpPr>
          <p:cNvPr id="46" name="타원 45"/>
          <p:cNvSpPr/>
          <p:nvPr/>
        </p:nvSpPr>
        <p:spPr>
          <a:xfrm>
            <a:off x="2997228" y="3262010"/>
            <a:ext cx="1576975" cy="48673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u="sng"/>
              <a:t>회원번호</a:t>
            </a:r>
            <a:endParaRPr lang="ko-KR" altLang="en-US" sz="1400" u="sng"/>
          </a:p>
        </p:txBody>
      </p:sp>
      <p:cxnSp>
        <p:nvCxnSpPr>
          <p:cNvPr id="9" name="직선 연결선 8"/>
          <p:cNvCxnSpPr>
            <a:stCxn id="38" idx="2"/>
            <a:endCxn id="47" idx="0"/>
          </p:cNvCxnSpPr>
          <p:nvPr/>
        </p:nvCxnSpPr>
        <p:spPr>
          <a:xfrm flipH="1">
            <a:off x="13253330" y="2655344"/>
            <a:ext cx="1139382" cy="675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37" idx="2"/>
            <a:endCxn id="46" idx="0"/>
          </p:cNvCxnSpPr>
          <p:nvPr/>
        </p:nvCxnSpPr>
        <p:spPr>
          <a:xfrm flipH="1">
            <a:off x="3785716" y="2675903"/>
            <a:ext cx="6485" cy="586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72725" y="2823259"/>
            <a:ext cx="3765912" cy="283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/>
              <a:t>기본 키 </a:t>
            </a:r>
            <a:r>
              <a:rPr lang="en-US" altLang="ko-KR" sz="2000"/>
              <a:t>: </a:t>
            </a:r>
            <a:r>
              <a:rPr lang="ko-KR" altLang="en-US" sz="2000"/>
              <a:t>주문번호 </a:t>
            </a:r>
            <a:r>
              <a:rPr lang="en-US" altLang="ko-KR" sz="2000"/>
              <a:t>( OIDX)   </a:t>
            </a:r>
            <a:endParaRPr lang="en-US" altLang="ko-KR" sz="2000"/>
          </a:p>
          <a:p>
            <a:pPr lvl="0">
              <a:defRPr lang="ko-KR" altLang="en-US"/>
            </a:pPr>
            <a:r>
              <a:rPr lang="en-US" altLang="ko-KR" sz="2000"/>
              <a:t> 	  –   </a:t>
            </a:r>
            <a:r>
              <a:rPr lang="ko-KR" altLang="en-US" sz="2000"/>
              <a:t>시퀀스</a:t>
            </a:r>
            <a:endParaRPr lang="ko-KR" altLang="en-US" sz="2000"/>
          </a:p>
          <a:p>
            <a:pPr lvl="0">
              <a:defRPr lang="ko-KR" altLang="en-US"/>
            </a:pPr>
            <a:endParaRPr lang="en-US" altLang="ko-KR" sz="2000"/>
          </a:p>
          <a:p>
            <a:pPr lvl="0">
              <a:defRPr lang="ko-KR" altLang="en-US"/>
            </a:pPr>
            <a:r>
              <a:rPr lang="ko-KR" altLang="en-US" sz="2000"/>
              <a:t>주문의 외래 키 </a:t>
            </a:r>
            <a:r>
              <a:rPr lang="en-US" altLang="ko-KR" sz="2000"/>
              <a:t>:   </a:t>
            </a:r>
            <a:r>
              <a:rPr lang="ko-KR" altLang="en-US" sz="2000"/>
              <a:t>회원번호</a:t>
            </a:r>
            <a:r>
              <a:rPr lang="en-US" altLang="ko-KR" sz="2000"/>
              <a:t>,  </a:t>
            </a:r>
            <a:endParaRPr lang="en-US" altLang="ko-KR" sz="2000"/>
          </a:p>
          <a:p>
            <a:pPr lvl="0">
              <a:defRPr lang="ko-KR" altLang="en-US"/>
            </a:pPr>
            <a:r>
              <a:rPr lang="en-US" altLang="ko-KR" sz="2000"/>
              <a:t>	     </a:t>
            </a:r>
            <a:r>
              <a:rPr lang="ko-KR" altLang="en-US" sz="2000"/>
              <a:t>상품번호</a:t>
            </a:r>
            <a:endParaRPr lang="ko-KR" altLang="en-US" sz="2000"/>
          </a:p>
          <a:p>
            <a:pPr lvl="0">
              <a:defRPr lang="ko-KR" altLang="en-US"/>
            </a:pPr>
            <a:endParaRPr lang="en-US" altLang="ko-KR" sz="2000"/>
          </a:p>
          <a:p>
            <a:pPr lvl="0">
              <a:defRPr lang="ko-KR" altLang="en-US"/>
            </a:pPr>
            <a:r>
              <a:rPr lang="ko-KR" altLang="en-US" sz="2000"/>
              <a:t>동일 회원의 한번에 여러 개의 물건 구매를 구분하기 위한 키 </a:t>
            </a:r>
            <a:r>
              <a:rPr lang="en-US" altLang="ko-KR" sz="2000"/>
              <a:t>:  </a:t>
            </a:r>
            <a:endParaRPr lang="en-US" altLang="ko-KR" sz="2000"/>
          </a:p>
          <a:p>
            <a:pPr lvl="0">
              <a:defRPr lang="ko-KR" altLang="en-US"/>
            </a:pPr>
            <a:r>
              <a:rPr lang="ko-KR" altLang="en-US" sz="2000" b="1"/>
              <a:t>          </a:t>
            </a:r>
            <a:r>
              <a:rPr lang="ko-KR" altLang="en-US" sz="2000" b="1" u="sng"/>
              <a:t>주문코드</a:t>
            </a:r>
            <a:r>
              <a:rPr lang="en-US" altLang="ko-KR" sz="2000" b="1" u="sng"/>
              <a:t>(ORDERCODE)</a:t>
            </a:r>
            <a:endParaRPr lang="en-US" altLang="ko-KR" sz="1200" b="1" u="sng"/>
          </a:p>
        </p:txBody>
      </p:sp>
      <p:pic>
        <p:nvPicPr>
          <p:cNvPr id="59" name="그래픽 58" descr="키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0001" y="2844614"/>
            <a:ext cx="307224" cy="307224"/>
          </a:xfrm>
          <a:prstGeom prst="rect">
            <a:avLst/>
          </a:prstGeom>
        </p:spPr>
      </p:pic>
      <p:pic>
        <p:nvPicPr>
          <p:cNvPr id="60" name="그래픽 59" descr="키 윤곽선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02584" y="4049870"/>
            <a:ext cx="282057" cy="282057"/>
          </a:xfrm>
          <a:prstGeom prst="rect">
            <a:avLst/>
          </a:prstGeom>
        </p:spPr>
      </p:pic>
      <p:pic>
        <p:nvPicPr>
          <p:cNvPr id="61" name="그래픽 60" descr="키 윤곽선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90001" y="5002471"/>
            <a:ext cx="282057" cy="282057"/>
          </a:xfrm>
          <a:prstGeom prst="rect">
            <a:avLst/>
          </a:prstGeom>
        </p:spPr>
      </p:pic>
      <p:grpSp>
        <p:nvGrpSpPr>
          <p:cNvPr id="1014" name=""/>
          <p:cNvGrpSpPr/>
          <p:nvPr/>
        </p:nvGrpSpPr>
        <p:grpSpPr>
          <a:xfrm rot="0">
            <a:off x="2481984" y="6347329"/>
            <a:ext cx="15272616" cy="3133800"/>
            <a:chOff x="2481984" y="6347329"/>
            <a:chExt cx="15272616" cy="3133800"/>
          </a:xfrm>
        </p:grpSpPr>
        <p:sp>
          <p:nvSpPr>
            <p:cNvPr id="1015" name=""/>
            <p:cNvSpPr/>
            <p:nvPr/>
          </p:nvSpPr>
          <p:spPr>
            <a:xfrm>
              <a:off x="2481984" y="6347329"/>
              <a:ext cx="15272616" cy="961155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6" name=""/>
            <p:cNvSpPr txBox="1"/>
            <p:nvPr/>
          </p:nvSpPr>
          <p:spPr>
            <a:xfrm>
              <a:off x="2528904" y="6394249"/>
              <a:ext cx="15178776" cy="86731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8110" tIns="118110" rIns="118110" bIns="118110" anchor="ctr" anchorCtr="0">
              <a:noAutofit/>
            </a:bodyPr>
            <a:lstStyle/>
            <a:p>
              <a:pPr marL="0" lvl="0" indent="0" algn="l" defTabSz="1356249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sz="3100" b="1" kern="1200"/>
                <a:t>문제점</a:t>
              </a:r>
              <a:endParaRPr lang="ko-KR" sz="3100" kern="1200"/>
            </a:p>
          </p:txBody>
        </p:sp>
        <p:sp>
          <p:nvSpPr>
            <p:cNvPr id="1017" name=""/>
            <p:cNvSpPr/>
            <p:nvPr/>
          </p:nvSpPr>
          <p:spPr>
            <a:xfrm>
              <a:off x="2481984" y="7336001"/>
              <a:ext cx="15272616" cy="211761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18" name=""/>
            <p:cNvSpPr txBox="1"/>
            <p:nvPr/>
          </p:nvSpPr>
          <p:spPr>
            <a:xfrm>
              <a:off x="2481984" y="7336001"/>
              <a:ext cx="15272616" cy="21176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84906" tIns="39370" rIns="220472" bIns="39370" anchor="t" anchorCtr="0">
              <a:noAutofit/>
            </a:bodyPr>
            <a:lstStyle/>
            <a:p>
              <a:pPr marL="228600" lvl="1" indent="-228600" algn="l" defTabSz="10500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  <a:defRPr lang="ko-KR" altLang="en-US"/>
              </a:pPr>
              <a:r>
                <a:rPr lang="ko-KR" sz="2400" kern="1200"/>
                <a:t>한 건의 주문마다 주문번호는 시퀀스로 하나씩 올라가고 한 회원이 여러 개의 물건을 구매하면 한번의 주문을 구별 할 수 없다</a:t>
              </a:r>
              <a:r>
                <a:rPr lang="en-US" sz="2400" kern="1200"/>
                <a:t>.  </a:t>
              </a:r>
              <a:r>
                <a:rPr lang="ko-KR" altLang="en-US" sz="2400" b="0" i="0" kern="1200"/>
                <a:t>→  </a:t>
              </a:r>
              <a:r>
                <a:rPr lang="en-US" sz="2400" kern="1200"/>
                <a:t> </a:t>
              </a:r>
              <a:r>
                <a:rPr lang="ko-KR" sz="2400" kern="1200"/>
                <a:t>회원번호로 구별하자 </a:t>
              </a:r>
              <a:r>
                <a:rPr lang="en-US" sz="2400" kern="1200"/>
                <a:t>!  </a:t>
              </a:r>
              <a:endParaRPr lang="en-US" sz="2400" kern="1200"/>
            </a:p>
            <a:p>
              <a:pPr marL="228600" lvl="1" indent="-228600" algn="l" defTabSz="10500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  <a:defRPr lang="ko-KR" altLang="en-US"/>
              </a:pPr>
              <a:r>
                <a:rPr lang="ko-KR" sz="2400" kern="1200"/>
                <a:t>회원번호로 한 개의 주문을 구별시에 한 회원의 로그아웃하고 다시 로그인 한 경우</a:t>
              </a:r>
              <a:r>
                <a:rPr lang="en-US" sz="2400" kern="1200"/>
                <a:t>, </a:t>
              </a:r>
              <a:r>
                <a:rPr lang="ko-KR" sz="2400" kern="1200"/>
                <a:t>이전에 결제한 주문까지 같이 출력된다</a:t>
              </a:r>
              <a:r>
                <a:rPr lang="en-US" altLang="ko-KR" sz="2400" kern="1200"/>
                <a:t>.  </a:t>
              </a:r>
              <a:r>
                <a:rPr lang="ko-KR" altLang="en-US" sz="2400" b="0" i="0" kern="1200"/>
                <a:t>→  </a:t>
              </a:r>
              <a:r>
                <a:rPr lang="ko-KR" sz="2400" kern="1200"/>
                <a:t>동일회원의 한번의 주문에 대한 키 값을 부여 </a:t>
              </a:r>
              <a:r>
                <a:rPr lang="en-US" sz="2400" kern="1200"/>
                <a:t>!</a:t>
              </a:r>
              <a:endParaRPr lang="ko-KR" sz="2400" kern="1200"/>
            </a:p>
          </p:txBody>
        </p:sp>
      </p:grpSp>
      <p:sp>
        <p:nvSpPr>
          <p:cNvPr id="115" name="타원 114"/>
          <p:cNvSpPr/>
          <p:nvPr/>
        </p:nvSpPr>
        <p:spPr>
          <a:xfrm>
            <a:off x="14392712" y="3326049"/>
            <a:ext cx="1879745" cy="5462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/>
              <a:t>상품수량</a:t>
            </a:r>
            <a:endParaRPr lang="ko-KR" altLang="en-US" sz="1400"/>
          </a:p>
        </p:txBody>
      </p:sp>
      <p:cxnSp>
        <p:nvCxnSpPr>
          <p:cNvPr id="1001" name="직선 연결선 1000"/>
          <p:cNvCxnSpPr>
            <a:stCxn id="38" idx="2"/>
            <a:endCxn id="115" idx="0"/>
          </p:cNvCxnSpPr>
          <p:nvPr/>
        </p:nvCxnSpPr>
        <p:spPr>
          <a:xfrm>
            <a:off x="14392712" y="2655344"/>
            <a:ext cx="939873" cy="67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806" y="4766177"/>
            <a:ext cx="7324725" cy="4605685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60527" y="5664835"/>
            <a:ext cx="7251282" cy="2535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endParaRPr kumimoji="0" lang="ko-KR" altLang="en-US" sz="1800" b="0" i="0" u="none" strike="noStrike" kern="1200" cap="none" spc="0" normalizeH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6700" y="78213"/>
            <a:ext cx="8487960" cy="5029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8600" y="5323172"/>
            <a:ext cx="8497486" cy="404869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V="1">
            <a:off x="7681550" y="5639613"/>
            <a:ext cx="1475150" cy="342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096235" y="78213"/>
            <a:ext cx="154842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ProductDao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679870" y="5323172"/>
            <a:ext cx="193621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ProductManager</a:t>
            </a: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212592"/>
            <a:ext cx="8507012" cy="4553585"/>
          </a:xfrm>
          <a:prstGeom prst="rect">
            <a:avLst/>
          </a:prstGeom>
        </p:spPr>
      </p:pic>
      <p:sp>
        <p:nvSpPr>
          <p:cNvPr id="39" name="Object 23"/>
          <p:cNvSpPr txBox="1"/>
          <p:nvPr/>
        </p:nvSpPr>
        <p:spPr>
          <a:xfrm>
            <a:off x="0" y="9713852"/>
            <a:ext cx="6309094" cy="609600"/>
          </a:xfrm>
          <a:prstGeom prst="rect">
            <a:avLst/>
          </a:prstGeom>
          <a:noFill/>
        </p:spPr>
        <p:txBody>
          <a:bodyPr wrap="square"/>
          <a:lstStyle/>
          <a:p>
            <a:pPr marL="0" lvl="0" indent="0" algn="just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주문하기</a:t>
            </a:r>
            <a:endParaRPr kumimoji="0" lang="ko-KR" altLang="en-US" sz="3400" b="0" i="0" u="none" strike="noStrike" kern="1200" cap="none" spc="0" normalizeH="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365" y="430530"/>
            <a:ext cx="8902700" cy="9018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790700" y="9460865"/>
            <a:ext cx="17371695" cy="164465"/>
            <a:chOff x="1790700" y="9460865"/>
            <a:chExt cx="17371695" cy="16446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1790700" y="9460230"/>
              <a:ext cx="17371695" cy="16446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6530" y="2821940"/>
            <a:ext cx="2514600" cy="3670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ArrayList&lt;Product&gt;  pro;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811520" y="2929255"/>
            <a:ext cx="576580" cy="8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67700" y="8448675"/>
            <a:ext cx="2514600" cy="36004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ArrayList&lt;Order&gt;  arr;</a:t>
            </a:r>
            <a:endParaRPr lang="ko-KR" altLang="en-US"/>
          </a:p>
        </p:txBody>
      </p:sp>
      <p:cxnSp>
        <p:nvCxnSpPr>
          <p:cNvPr id="8" name="직선 화살표 연결선 7"/>
          <p:cNvCxnSpPr>
            <a:endCxn id="7" idx="1"/>
          </p:cNvCxnSpPr>
          <p:nvPr/>
        </p:nvCxnSpPr>
        <p:spPr>
          <a:xfrm>
            <a:off x="7840980" y="8639175"/>
            <a:ext cx="42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38020" y="6435090"/>
            <a:ext cx="6934200" cy="183197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95400" y="2384425"/>
            <a:ext cx="5231130" cy="337185"/>
          </a:xfrm>
          <a:prstGeom prst="rect">
            <a:avLst/>
          </a:prstGeom>
          <a:noFill/>
          <a:ln w="38100" cap="flat" cmpd="sng" algn="ctr">
            <a:solidFill>
              <a:srgbClr val="f31bd4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10641965" y="6370955"/>
            <a:ext cx="5887085" cy="1199515"/>
          </a:xfrm>
          <a:prstGeom prst="rect"/>
          <a:noFill/>
          <a:ln w="12700" cap="flat" cmpd="sng">
            <a:solidFill>
              <a:schemeClr val="accent6">
                <a:alpha val="100000"/>
              </a:schemeClr>
            </a:solidFill>
            <a:prstDash val="solid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 lang="ko-KR" altLang="en-US"/>
            </a:pPr>
            <a:r>
              <a:rPr lang="ko-KR" altLang="en-US"/>
              <a:t>회원이 입력한 메뉴번호와 같은 번호의 상품을 </a:t>
            </a:r>
            <a:r>
              <a:rPr lang="en-US" altLang="ko-KR"/>
              <a:t>ArrayList</a:t>
            </a:r>
            <a:r>
              <a:rPr lang="ko-KR" altLang="en-US"/>
              <a:t>에서 찾아 </a:t>
            </a:r>
            <a:r>
              <a:rPr lang="en-US" altLang="ko-KR"/>
              <a:t>, </a:t>
            </a:r>
            <a:r>
              <a:rPr lang="ko-KR" altLang="en-US"/>
              <a:t>해당 상품의 상품금액에 회원이 주문한 수량만큼 곱해 그 값을 주문객체의 주문금액에 넣는다</a:t>
            </a:r>
            <a:r>
              <a:rPr lang="en-US" altLang="ko-KR" sz="1500"/>
              <a:t>.</a:t>
            </a:r>
            <a:endParaRPr lang="ko-KR" altLang="en-US" sz="15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5000" y="430530"/>
            <a:ext cx="8902700" cy="50850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8915400" y="6972300"/>
            <a:ext cx="1524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Object 23"/>
          <p:cNvSpPr txBox="1"/>
          <p:nvPr/>
        </p:nvSpPr>
        <p:spPr>
          <a:xfrm>
            <a:off x="-25400" y="9696450"/>
            <a:ext cx="6309360" cy="609600"/>
          </a:xfrm>
          <a:prstGeom prst="rect">
            <a:avLst/>
          </a:prstGeom>
          <a:noFill/>
        </p:spPr>
        <p:txBody>
          <a:bodyPr wrap="square"/>
          <a:lstStyle/>
          <a:p>
            <a:pPr marL="0" lvl="0" indent="0" algn="just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주문하기</a:t>
            </a:r>
            <a:endParaRPr kumimoji="0" lang="ko-KR" altLang="en-US" sz="3400" b="0" i="0" u="none" strike="noStrike" kern="1200" cap="none" spc="0" normalizeH="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90600" y="1638300"/>
            <a:ext cx="1600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32" y="690961"/>
            <a:ext cx="10280858" cy="89341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723900" y="5676900"/>
            <a:ext cx="3581400" cy="304800"/>
          </a:xfrm>
          <a:prstGeom prst="rect">
            <a:avLst/>
          </a:prstGeom>
          <a:noFill/>
          <a:ln w="28575" cap="flat" cmpd="sng" algn="ctr">
            <a:solidFill>
              <a:srgbClr val="f31bd4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05400" y="8648700"/>
            <a:ext cx="2895600" cy="5334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결제 완료 후 영수증 출력</a:t>
            </a: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810000" y="8915400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6633" y="190678"/>
            <a:ext cx="6696988" cy="5020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6634" y="5301344"/>
            <a:ext cx="6696987" cy="41592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6338221" y="190678"/>
            <a:ext cx="1295400" cy="4572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OrderDao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338221" y="5301344"/>
            <a:ext cx="1295400" cy="4572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OrderDao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620000" y="3467100"/>
            <a:ext cx="32004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467600" y="5067300"/>
            <a:ext cx="33528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23"/>
          <p:cNvSpPr txBox="1"/>
          <p:nvPr/>
        </p:nvSpPr>
        <p:spPr>
          <a:xfrm>
            <a:off x="0" y="9656870"/>
            <a:ext cx="6309094" cy="609600"/>
          </a:xfrm>
          <a:prstGeom prst="rect">
            <a:avLst/>
          </a:prstGeom>
          <a:noFill/>
        </p:spPr>
        <p:txBody>
          <a:bodyPr wrap="square"/>
          <a:lstStyle/>
          <a:p>
            <a:pPr marL="0" lvl="0" indent="0" algn="just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주문하기</a:t>
            </a:r>
            <a:endParaRPr kumimoji="0" lang="ko-KR" altLang="en-US" sz="3400" b="0" i="0" u="none" strike="noStrike" kern="1200" cap="none" spc="0" normalizeH="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8189" y="2857500"/>
            <a:ext cx="8740611" cy="129679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8189" y="4310748"/>
            <a:ext cx="9655011" cy="113894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3633" y="472956"/>
            <a:ext cx="6839905" cy="5296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49" y="419100"/>
            <a:ext cx="11242656" cy="7986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728138" y="5312395"/>
            <a:ext cx="1295400" cy="4572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OrderDao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867400" y="1790700"/>
            <a:ext cx="4953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6626892"/>
            <a:ext cx="7914338" cy="3058503"/>
          </a:xfrm>
          <a:prstGeom prst="rect">
            <a:avLst/>
          </a:prstGeom>
        </p:spPr>
      </p:pic>
      <p:sp>
        <p:nvSpPr>
          <p:cNvPr id="20" name="Object 23"/>
          <p:cNvSpPr txBox="1"/>
          <p:nvPr/>
        </p:nvSpPr>
        <p:spPr>
          <a:xfrm>
            <a:off x="0" y="9649086"/>
            <a:ext cx="6309094" cy="609600"/>
          </a:xfrm>
          <a:prstGeom prst="rect">
            <a:avLst/>
          </a:prstGeom>
          <a:noFill/>
        </p:spPr>
        <p:txBody>
          <a:bodyPr wrap="square"/>
          <a:lstStyle/>
          <a:p>
            <a:pPr marL="0" lvl="0" indent="0" algn="just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 altLang="en-US"/>
            </a:pPr>
            <a:r>
              <a:rPr kumimoji="0" lang="ko-KR" altLang="en-US" sz="3400" b="0" i="0" u="none" strike="noStrike" kern="1200" cap="none" spc="0" normalizeH="0">
                <a:solidFill>
                  <a:srgbClr val="595959"/>
                </a:solidFill>
                <a:effectLst/>
                <a:uLnTx/>
                <a:uFillTx/>
                <a:latin typeface="카페24 당당해"/>
                <a:cs typeface="카페24 당당해"/>
              </a:rPr>
              <a:t>주문하기</a:t>
            </a:r>
            <a:endParaRPr kumimoji="0" lang="ko-KR" altLang="en-US" sz="3400" b="0" i="0" u="none" strike="noStrike" kern="1200" cap="none" spc="0" normalizeH="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pic>
        <p:nvPicPr>
          <p:cNvPr id="1018" name=""/>
          <p:cNvPicPr>
            <a:picLocks noChangeAspect="1"/>
          </p:cNvPicPr>
          <p:nvPr/>
        </p:nvPicPr>
        <p:blipFill rotWithShape="1">
          <a:blip r:embed="rId5"/>
          <a:srcRect r="18060"/>
          <a:stretch>
            <a:fillRect/>
          </a:stretch>
        </p:blipFill>
        <p:spPr>
          <a:xfrm>
            <a:off x="2133599" y="3276600"/>
            <a:ext cx="8991600" cy="3581400"/>
          </a:xfrm>
          <a:prstGeom prst="rect">
            <a:avLst/>
          </a:prstGeom>
        </p:spPr>
      </p:pic>
      <p:pic>
        <p:nvPicPr>
          <p:cNvPr id="101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2400" y="1364974"/>
            <a:ext cx="6781800" cy="2064026"/>
          </a:xfrm>
          <a:prstGeom prst="rect">
            <a:avLst/>
          </a:prstGeom>
        </p:spPr>
      </p:pic>
      <p:pic>
        <p:nvPicPr>
          <p:cNvPr id="10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82300" y="2019301"/>
            <a:ext cx="7734300" cy="7124699"/>
          </a:xfrm>
          <a:prstGeom prst="rect">
            <a:avLst/>
          </a:prstGeom>
        </p:spPr>
      </p:pic>
      <p:cxnSp>
        <p:nvCxnSpPr>
          <p:cNvPr id="1022" name=""/>
          <p:cNvCxnSpPr/>
          <p:nvPr/>
        </p:nvCxnSpPr>
        <p:spPr>
          <a:xfrm flipV="1">
            <a:off x="2971800" y="2590800"/>
            <a:ext cx="11430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"/>
          <p:cNvSpPr/>
          <p:nvPr/>
        </p:nvSpPr>
        <p:spPr>
          <a:xfrm>
            <a:off x="2057400" y="3276600"/>
            <a:ext cx="2590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6" name=""/>
          <p:cNvSpPr/>
          <p:nvPr/>
        </p:nvSpPr>
        <p:spPr>
          <a:xfrm>
            <a:off x="2133600" y="4572000"/>
            <a:ext cx="89154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27" name=""/>
          <p:cNvCxnSpPr/>
          <p:nvPr/>
        </p:nvCxnSpPr>
        <p:spPr>
          <a:xfrm rot="5400000" flipH="1" flipV="1">
            <a:off x="9182100" y="2705100"/>
            <a:ext cx="1905000" cy="182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회원 정보 목록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3600" y="1752600"/>
            <a:ext cx="7010400" cy="2286000"/>
          </a:xfrm>
          <a:prstGeom prst="rect">
            <a:avLst/>
          </a:prstGeom>
        </p:spPr>
      </p:pic>
      <p:pic>
        <p:nvPicPr>
          <p:cNvPr id="10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4038600"/>
            <a:ext cx="11582400" cy="5453062"/>
          </a:xfrm>
          <a:prstGeom prst="rect">
            <a:avLst/>
          </a:prstGeom>
        </p:spPr>
      </p:pic>
      <p:pic>
        <p:nvPicPr>
          <p:cNvPr id="10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72600" y="533400"/>
            <a:ext cx="8382403" cy="4419600"/>
          </a:xfrm>
          <a:prstGeom prst="rect">
            <a:avLst/>
          </a:prstGeom>
        </p:spPr>
      </p:pic>
      <p:cxnSp>
        <p:nvCxnSpPr>
          <p:cNvPr id="1031" name=""/>
          <p:cNvCxnSpPr/>
          <p:nvPr/>
        </p:nvCxnSpPr>
        <p:spPr>
          <a:xfrm>
            <a:off x="9144000" y="5410200"/>
            <a:ext cx="160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"/>
          <p:cNvCxnSpPr/>
          <p:nvPr/>
        </p:nvCxnSpPr>
        <p:spPr>
          <a:xfrm rot="5400000" flipH="1" flipV="1">
            <a:off x="10210800" y="4495800"/>
            <a:ext cx="7620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휴면 계정 설정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66924" y="6477000"/>
            <a:ext cx="7839075" cy="2743200"/>
          </a:xfrm>
          <a:prstGeom prst="rect">
            <a:avLst/>
          </a:prstGeom>
        </p:spPr>
      </p:pic>
      <p:pic>
        <p:nvPicPr>
          <p:cNvPr id="10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72114" y="4114799"/>
            <a:ext cx="8592086" cy="5029200"/>
          </a:xfrm>
          <a:prstGeom prst="rect">
            <a:avLst/>
          </a:prstGeom>
        </p:spPr>
      </p:pic>
      <p:pic>
        <p:nvPicPr>
          <p:cNvPr id="10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38349" y="1333500"/>
            <a:ext cx="11677650" cy="4914900"/>
          </a:xfrm>
          <a:prstGeom prst="rect">
            <a:avLst/>
          </a:prstGeom>
        </p:spPr>
      </p:pic>
      <p:cxnSp>
        <p:nvCxnSpPr>
          <p:cNvPr id="1031" name=""/>
          <p:cNvCxnSpPr/>
          <p:nvPr/>
        </p:nvCxnSpPr>
        <p:spPr>
          <a:xfrm>
            <a:off x="12877800" y="7543800"/>
            <a:ext cx="3276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"/>
          <p:cNvCxnSpPr/>
          <p:nvPr/>
        </p:nvCxnSpPr>
        <p:spPr>
          <a:xfrm rot="10800000">
            <a:off x="6553200" y="4876800"/>
            <a:ext cx="6324600" cy="2514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전체 판매 목록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6858000"/>
            <a:ext cx="9067800" cy="2209800"/>
          </a:xfrm>
          <a:prstGeom prst="rect">
            <a:avLst/>
          </a:prstGeom>
        </p:spPr>
      </p:pic>
      <p:pic>
        <p:nvPicPr>
          <p:cNvPr id="10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5375" y="2762249"/>
            <a:ext cx="12849225" cy="4629150"/>
          </a:xfrm>
          <a:prstGeom prst="rect">
            <a:avLst/>
          </a:prstGeom>
        </p:spPr>
      </p:pic>
      <p:pic>
        <p:nvPicPr>
          <p:cNvPr id="10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63000" y="76200"/>
            <a:ext cx="8763000" cy="3429000"/>
          </a:xfrm>
          <a:prstGeom prst="rect">
            <a:avLst/>
          </a:prstGeom>
        </p:spPr>
      </p:pic>
      <p:cxnSp>
        <p:nvCxnSpPr>
          <p:cNvPr id="1032" name=""/>
          <p:cNvCxnSpPr/>
          <p:nvPr/>
        </p:nvCxnSpPr>
        <p:spPr>
          <a:xfrm>
            <a:off x="7696200" y="3810000"/>
            <a:ext cx="1447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"/>
          <p:cNvCxnSpPr/>
          <p:nvPr/>
        </p:nvCxnSpPr>
        <p:spPr>
          <a:xfrm rot="5400000" flipH="1" flipV="1">
            <a:off x="8001000" y="2590800"/>
            <a:ext cx="10668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총 매출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04999" y="6705600"/>
            <a:ext cx="10896600" cy="2667000"/>
          </a:xfrm>
          <a:prstGeom prst="rect">
            <a:avLst/>
          </a:prstGeom>
        </p:spPr>
      </p:pic>
      <p:pic>
        <p:nvPicPr>
          <p:cNvPr id="103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49808" y="3429000"/>
            <a:ext cx="6285792" cy="3019425"/>
          </a:xfrm>
          <a:prstGeom prst="rect">
            <a:avLst/>
          </a:prstGeom>
        </p:spPr>
      </p:pic>
      <p:cxnSp>
        <p:nvCxnSpPr>
          <p:cNvPr id="1037" name=""/>
          <p:cNvCxnSpPr/>
          <p:nvPr/>
        </p:nvCxnSpPr>
        <p:spPr>
          <a:xfrm>
            <a:off x="14401800" y="48768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"/>
          <p:cNvCxnSpPr/>
          <p:nvPr/>
        </p:nvCxnSpPr>
        <p:spPr>
          <a:xfrm rot="10800000">
            <a:off x="8686800" y="4038598"/>
            <a:ext cx="5638800" cy="609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10000" y="1447800"/>
            <a:ext cx="6858000" cy="525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64727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01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1892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8300">
                <a:solidFill>
                  <a:srgbClr val="595959"/>
                </a:solidFill>
                <a:latin typeface="카페24 당당해"/>
                <a:cs typeface="카페24 당당해"/>
              </a:rPr>
              <a:t>프로그램 흐름도</a:t>
            </a:r>
            <a:endParaRPr lang="ko-KR" altLang="en-US" sz="8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-318823" y="9460571"/>
            <a:ext cx="16833108" cy="164571"/>
            <a:chOff x="-318823" y="9460571"/>
            <a:chExt cx="16833108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-318823" y="9460571"/>
              <a:ext cx="16833108" cy="164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월 별 매출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38350" y="6858000"/>
            <a:ext cx="6496050" cy="2209800"/>
          </a:xfrm>
          <a:prstGeom prst="rect">
            <a:avLst/>
          </a:prstGeom>
        </p:spPr>
      </p:pic>
      <p:pic>
        <p:nvPicPr>
          <p:cNvPr id="104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72801" y="3276600"/>
            <a:ext cx="7239000" cy="6096000"/>
          </a:xfrm>
          <a:prstGeom prst="rect">
            <a:avLst/>
          </a:prstGeom>
        </p:spPr>
      </p:pic>
      <p:cxnSp>
        <p:nvCxnSpPr>
          <p:cNvPr id="1042" name=""/>
          <p:cNvCxnSpPr/>
          <p:nvPr/>
        </p:nvCxnSpPr>
        <p:spPr>
          <a:xfrm>
            <a:off x="13487400" y="6324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"/>
          <p:cNvCxnSpPr/>
          <p:nvPr/>
        </p:nvCxnSpPr>
        <p:spPr>
          <a:xfrm rot="10800000">
            <a:off x="7239000" y="4343399"/>
            <a:ext cx="4953000" cy="1905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76437" y="1762125"/>
            <a:ext cx="8843963" cy="509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일일 매출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7037703"/>
            <a:ext cx="5791200" cy="2258697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72800" y="3657600"/>
            <a:ext cx="6934201" cy="5715000"/>
          </a:xfrm>
          <a:prstGeom prst="rect">
            <a:avLst/>
          </a:prstGeom>
        </p:spPr>
      </p:pic>
      <p:cxnSp>
        <p:nvCxnSpPr>
          <p:cNvPr id="1047" name=""/>
          <p:cNvCxnSpPr/>
          <p:nvPr/>
        </p:nvCxnSpPr>
        <p:spPr>
          <a:xfrm>
            <a:off x="13868400" y="6553200"/>
            <a:ext cx="2362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"/>
          <p:cNvCxnSpPr/>
          <p:nvPr/>
        </p:nvCxnSpPr>
        <p:spPr>
          <a:xfrm rot="10800000">
            <a:off x="6629400" y="4724400"/>
            <a:ext cx="7315200" cy="167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90750" y="1543050"/>
            <a:ext cx="9086850" cy="577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재고 조회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4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6324600"/>
            <a:ext cx="5867400" cy="2971799"/>
          </a:xfrm>
          <a:prstGeom prst="rect">
            <a:avLst/>
          </a:prstGeom>
        </p:spPr>
      </p:pic>
      <p:pic>
        <p:nvPicPr>
          <p:cNvPr id="10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96400" y="4229099"/>
            <a:ext cx="8763000" cy="5257801"/>
          </a:xfrm>
          <a:prstGeom prst="rect">
            <a:avLst/>
          </a:prstGeom>
        </p:spPr>
      </p:pic>
      <p:pic>
        <p:nvPicPr>
          <p:cNvPr id="10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38400" y="1371600"/>
            <a:ext cx="8077200" cy="4648200"/>
          </a:xfrm>
          <a:prstGeom prst="rect">
            <a:avLst/>
          </a:prstGeom>
        </p:spPr>
      </p:pic>
      <p:cxnSp>
        <p:nvCxnSpPr>
          <p:cNvPr id="1052" name=""/>
          <p:cNvCxnSpPr/>
          <p:nvPr/>
        </p:nvCxnSpPr>
        <p:spPr>
          <a:xfrm>
            <a:off x="12192000" y="5562600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"/>
          <p:cNvCxnSpPr/>
          <p:nvPr/>
        </p:nvCxnSpPr>
        <p:spPr>
          <a:xfrm rot="10800000">
            <a:off x="8305800" y="3429000"/>
            <a:ext cx="4191000" cy="1981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재고 입력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9800" y="1676400"/>
            <a:ext cx="5562600" cy="7315200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43800" y="76200"/>
            <a:ext cx="6858000" cy="5029200"/>
          </a:xfrm>
          <a:prstGeom prst="rect">
            <a:avLst/>
          </a:prstGeom>
        </p:spPr>
      </p:pic>
      <p:pic>
        <p:nvPicPr>
          <p:cNvPr id="10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1400" y="3200400"/>
            <a:ext cx="7086600" cy="6324600"/>
          </a:xfrm>
          <a:prstGeom prst="rect">
            <a:avLst/>
          </a:prstGeom>
        </p:spPr>
      </p:pic>
      <p:cxnSp>
        <p:nvCxnSpPr>
          <p:cNvPr id="1058" name=""/>
          <p:cNvCxnSpPr/>
          <p:nvPr/>
        </p:nvCxnSpPr>
        <p:spPr>
          <a:xfrm>
            <a:off x="13868400" y="6248400"/>
            <a:ext cx="2667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"/>
          <p:cNvCxnSpPr/>
          <p:nvPr/>
        </p:nvCxnSpPr>
        <p:spPr>
          <a:xfrm rot="16200000" flipV="1">
            <a:off x="11734800" y="2895600"/>
            <a:ext cx="3276600" cy="2971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페이지_메뉴 수정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상품 추가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1981200"/>
            <a:ext cx="6858000" cy="6934200"/>
          </a:xfrm>
          <a:prstGeom prst="rect">
            <a:avLst/>
          </a:prstGeom>
        </p:spPr>
      </p:pic>
      <p:pic>
        <p:nvPicPr>
          <p:cNvPr id="106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68050" y="152400"/>
            <a:ext cx="7448550" cy="9220200"/>
          </a:xfrm>
          <a:prstGeom prst="rect">
            <a:avLst/>
          </a:prstGeom>
        </p:spPr>
      </p:pic>
      <p:pic>
        <p:nvPicPr>
          <p:cNvPr id="106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5029200"/>
            <a:ext cx="5943600" cy="4086224"/>
          </a:xfrm>
          <a:prstGeom prst="rect">
            <a:avLst/>
          </a:prstGeom>
        </p:spPr>
      </p:pic>
      <p:cxnSp>
        <p:nvCxnSpPr>
          <p:cNvPr id="1063" name=""/>
          <p:cNvCxnSpPr/>
          <p:nvPr/>
        </p:nvCxnSpPr>
        <p:spPr>
          <a:xfrm>
            <a:off x="14325600" y="7239000"/>
            <a:ext cx="2133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"/>
          <p:cNvCxnSpPr/>
          <p:nvPr/>
        </p:nvCxnSpPr>
        <p:spPr>
          <a:xfrm rot="10800000">
            <a:off x="9601199" y="6934200"/>
            <a:ext cx="45720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057400" y="289677"/>
            <a:ext cx="6553200" cy="6247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관리자 페이지_메뉴 수정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13" name="그룹 1013"/>
          <p:cNvGrpSpPr/>
          <p:nvPr/>
        </p:nvGrpSpPr>
        <p:grpSpPr>
          <a:xfrm rot="0">
            <a:off x="1790476" y="9460571"/>
            <a:ext cx="17371428" cy="164571"/>
            <a:chOff x="1790476" y="9460571"/>
            <a:chExt cx="17371428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790476" y="9460571"/>
              <a:ext cx="17371428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58670" y="1005895"/>
            <a:ext cx="2570530" cy="365704"/>
          </a:xfrm>
          <a:prstGeom prst="rect">
            <a:avLst/>
          </a:prstGeom>
          <a:noFill/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상품 수정</a:t>
            </a:r>
            <a:endParaRPr lang="ko-KR" altLang="en-US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pic>
        <p:nvPicPr>
          <p:cNvPr id="10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1200" y="2514600"/>
            <a:ext cx="6238876" cy="6858000"/>
          </a:xfrm>
          <a:prstGeom prst="rect">
            <a:avLst/>
          </a:prstGeom>
        </p:spPr>
      </p:pic>
      <p:pic>
        <p:nvPicPr>
          <p:cNvPr id="106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49050" y="152400"/>
            <a:ext cx="6838950" cy="3429000"/>
          </a:xfrm>
          <a:prstGeom prst="rect">
            <a:avLst/>
          </a:prstGeom>
        </p:spPr>
      </p:pic>
      <p:pic>
        <p:nvPicPr>
          <p:cNvPr id="106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24800" y="2562226"/>
            <a:ext cx="11582400" cy="6962774"/>
          </a:xfrm>
          <a:prstGeom prst="rect">
            <a:avLst/>
          </a:prstGeom>
        </p:spPr>
      </p:pic>
      <p:cxnSp>
        <p:nvCxnSpPr>
          <p:cNvPr id="1068" name=""/>
          <p:cNvCxnSpPr/>
          <p:nvPr/>
        </p:nvCxnSpPr>
        <p:spPr>
          <a:xfrm>
            <a:off x="11506200" y="6477000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"/>
          <p:cNvCxnSpPr/>
          <p:nvPr/>
        </p:nvCxnSpPr>
        <p:spPr>
          <a:xfrm rot="5400000" flipH="1" flipV="1">
            <a:off x="11125200" y="4495800"/>
            <a:ext cx="28956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 name="Slide 13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815" y="2071370"/>
            <a:ext cx="4598670" cy="464756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0</a:t>
            </a:r>
            <a:r>
              <a:rPr lang="ko-KR" alt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4</a:t>
            </a:r>
            <a:endParaRPr lang="ko-KR" altLang="en-US" sz="20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815" y="5437505"/>
            <a:ext cx="15486380" cy="1892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just" latinLnBrk="0">
              <a:buFontTx/>
              <a:buNone/>
              <a:defRPr lang="ko-KR" altLang="en-US"/>
            </a:pPr>
            <a:r>
              <a:rPr lang="ko-KR" altLang="en-US" sz="8300">
                <a:solidFill>
                  <a:srgbClr val="595959"/>
                </a:solidFill>
                <a:latin typeface="카페24 당당해" charset="0"/>
                <a:cs typeface="카페24 당당해" charset="0"/>
              </a:rPr>
              <a:t>소감</a:t>
            </a:r>
            <a:endParaRPr lang="ko-KR" altLang="en-US" sz="8300">
              <a:solidFill>
                <a:srgbClr val="595959"/>
              </a:solidFill>
              <a:latin typeface="카페24 당당해" charset="0"/>
              <a:cs typeface="카페24 당당해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075" y="547370"/>
            <a:ext cx="742950" cy="122301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rot="0">
            <a:off x="-488315" y="6567805"/>
            <a:ext cx="2813685" cy="124460"/>
            <a:chOff x="-488315" y="6567805"/>
            <a:chExt cx="2813685" cy="124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15" y="6567805"/>
              <a:ext cx="2813685" cy="124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102610" y="4549775"/>
            <a:ext cx="9821545" cy="164465"/>
            <a:chOff x="-3102610" y="4549775"/>
            <a:chExt cx="9821545" cy="164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102610" y="4549775"/>
              <a:ext cx="9821545" cy="164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666750" y="9460865"/>
            <a:ext cx="19314160" cy="164465"/>
            <a:chOff x="-666750" y="9460865"/>
            <a:chExt cx="19314160" cy="1644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666750" y="9460865"/>
              <a:ext cx="19314160" cy="1644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900" y="2071360"/>
            <a:ext cx="4598987" cy="464727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0</a:t>
            </a:r>
            <a:r>
              <a:rPr lang="ko-KR" alt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5</a:t>
            </a:r>
            <a:endParaRPr lang="ko-KR" altLang="en-US" sz="20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00" y="5437619"/>
            <a:ext cx="15485936" cy="1892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8300">
                <a:solidFill>
                  <a:srgbClr val="595959"/>
                </a:solidFill>
                <a:latin typeface="카페24 당당해"/>
                <a:cs typeface="카페24 당당해"/>
              </a:rPr>
              <a:t>프로그램 구현 영상</a:t>
            </a:r>
            <a:endParaRPr lang="ko-KR" altLang="en-US" sz="8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895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rot="0"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 name="Slide 17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625" y="6567805"/>
            <a:ext cx="2813685" cy="124460"/>
            <a:chOff x="16049625" y="6567805"/>
            <a:chExt cx="2813685" cy="124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625" y="6567805"/>
              <a:ext cx="2813685" cy="1244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68470" y="547370"/>
            <a:ext cx="742950" cy="122301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 rot="0">
            <a:off x="11590655" y="4549775"/>
            <a:ext cx="9821545" cy="164465"/>
            <a:chOff x="11590655" y="4549775"/>
            <a:chExt cx="9821545" cy="164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1590655" y="4549775"/>
              <a:ext cx="9821545" cy="1644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72235" y="1443355"/>
            <a:ext cx="10657205" cy="144081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endParaRPr lang="en-US" sz="6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-371475" y="9460865"/>
            <a:ext cx="19533235" cy="164465"/>
            <a:chOff x="-371475" y="9460865"/>
            <a:chExt cx="19533235" cy="1644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-371475" y="9460230"/>
              <a:ext cx="19533235" cy="164465"/>
            </a:xfrm>
            <a:prstGeom prst="rect">
              <a:avLst/>
            </a:prstGeom>
          </p:spPr>
        </p:pic>
      </p:grpSp>
      <p:sp>
        <p:nvSpPr>
          <p:cNvPr id="1004" name="Object 23"/>
          <p:cNvSpPr txBox="1"/>
          <p:nvPr/>
        </p:nvSpPr>
        <p:spPr>
          <a:xfrm>
            <a:off x="990600" y="365760"/>
            <a:ext cx="6553200" cy="6248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1007" name="Object 23"/>
          <p:cNvSpPr txBox="1"/>
          <p:nvPr/>
        </p:nvSpPr>
        <p:spPr>
          <a:xfrm>
            <a:off x="685800" y="533400"/>
            <a:ext cx="6553200" cy="6248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- 프로그램 구현 영상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08" name="KakaoTalk_20210628_112331043" descr="C:/Users/user/AppData/Roaming/PolarisOffice/ETemp/8160_11859040/fImage6618853141.png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31795" y="1569720"/>
            <a:ext cx="11183620" cy="6820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indefinite">
                                      <p:tgtEl>
                                        <p:spTgt spid="1008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"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7342" y="4988883"/>
            <a:ext cx="11756130" cy="165181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7200">
                <a:solidFill>
                  <a:srgbClr val="595959"/>
                </a:solidFill>
                <a:latin typeface="카페24 당당해"/>
                <a:cs typeface="카페24 당당해"/>
              </a:rPr>
              <a:t>발표를 들어주셔서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10359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3600">
                <a:solidFill>
                  <a:srgbClr val="595959"/>
                </a:solidFill>
                <a:latin typeface="카페24 당당해"/>
                <a:cs typeface="카페24 당당해"/>
              </a:rPr>
              <a:t>감사합니다 :)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 rot="0">
            <a:off x="-406862" y="9479619"/>
            <a:ext cx="16883052" cy="164571"/>
            <a:chOff x="-406862" y="9479619"/>
            <a:chExt cx="16883052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-406862" y="9479619"/>
              <a:ext cx="16883052" cy="164571"/>
            </a:xfrm>
            <a:prstGeom prst="rect">
              <a:avLst/>
            </a:prstGeom>
          </p:spPr>
        </p:pic>
      </p:grpSp>
      <p:sp>
        <p:nvSpPr>
          <p:cNvPr id="1006" name="Object 2"/>
          <p:cNvSpPr txBox="1"/>
          <p:nvPr/>
        </p:nvSpPr>
        <p:spPr>
          <a:xfrm>
            <a:off x="12573000" y="655893"/>
            <a:ext cx="2057400" cy="487107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나자바봐라(</a:t>
            </a:r>
            <a:r>
              <a:rPr lang="en-US" altLang="ko-KR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A-3)</a:t>
            </a:r>
            <a:endParaRPr lang="en-US" altLang="ko-KR" sz="20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1007" name="Object 8"/>
          <p:cNvSpPr txBox="1"/>
          <p:nvPr/>
        </p:nvSpPr>
        <p:spPr>
          <a:xfrm>
            <a:off x="1410199" y="655893"/>
            <a:ext cx="6141844" cy="45713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20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김명호/김승민/김은비/김재준/정소연</a:t>
            </a:r>
            <a:endParaRPr lang="ko-KR" altLang="en-US" sz="20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10199" y="3882600"/>
            <a:ext cx="15393699" cy="511508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7100">
                <a:solidFill>
                  <a:srgbClr val="595959"/>
                </a:solidFill>
                <a:latin typeface="카페24 당당해"/>
                <a:cs typeface="카페24 당당해"/>
              </a:rPr>
              <a:t>아이스크림 매장 관리 및 </a:t>
            </a:r>
            <a:endParaRPr lang="ko-KR" altLang="en-US" sz="7100">
              <a:solidFill>
                <a:srgbClr val="595959"/>
              </a:solidFill>
              <a:latin typeface="카페24 당당해"/>
              <a:cs typeface="카페24 당당해"/>
            </a:endParaRPr>
          </a:p>
          <a:p>
            <a:pPr algn="just">
              <a:defRPr lang="ko-KR" altLang="en-US"/>
            </a:pPr>
            <a:r>
              <a:rPr lang="ko-KR" altLang="en-US" sz="7100">
                <a:solidFill>
                  <a:srgbClr val="595959"/>
                </a:solidFill>
                <a:latin typeface="카페24 당당해"/>
                <a:cs typeface="카페24 당당해"/>
              </a:rPr>
              <a:t>주문 프로그램</a:t>
            </a:r>
            <a:endParaRPr lang="ko-KR" altLang="en-US" sz="71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1410199" y="1581886"/>
            <a:ext cx="752757" cy="703828"/>
            <a:chOff x="1410199" y="1581886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1410199" y="1581886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005" name="Object 12"/>
          <p:cNvSpPr txBox="1"/>
          <p:nvPr/>
        </p:nvSpPr>
        <p:spPr>
          <a:xfrm>
            <a:off x="914400" y="442077"/>
            <a:ext cx="6840850" cy="7771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프로그램 흐름도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1800" y="1447800"/>
            <a:ext cx="12558312" cy="784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647275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 lang="ko-KR" altLang="en-US"/>
            </a:pPr>
            <a:r>
              <a:rPr lang="en-US" sz="20300">
                <a:solidFill>
                  <a:srgbClr val="595959"/>
                </a:solidFill>
                <a:latin typeface="카페24 당당해"/>
                <a:cs typeface="카페24 당당해"/>
              </a:rPr>
              <a:t>02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1892229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 lang="ko-KR" altLang="en-US"/>
            </a:pPr>
            <a:r>
              <a:rPr lang="ko-KR" altLang="en-US" sz="83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endParaRPr lang="ko-KR" altLang="en-US" sz="83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429" y="6977120"/>
            <a:ext cx="9009524" cy="750881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 lang="ko-KR" altLang="en-US"/>
            </a:pPr>
            <a:r>
              <a:rPr lang="ko-KR" altLang="en-US" sz="33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클래스 다이어그램 및 </a:t>
            </a:r>
            <a:r>
              <a:rPr lang="en-US" altLang="ko-KR" sz="3300">
                <a:solidFill>
                  <a:srgbClr val="595959"/>
                </a:solidFill>
                <a:latin typeface="에스코어 드림 4 Regular"/>
                <a:cs typeface="에스코어 드림 4 Regular"/>
              </a:rPr>
              <a:t>ERD</a:t>
            </a:r>
            <a:endParaRPr lang="en-US" altLang="ko-KR" sz="3300">
              <a:solidFill>
                <a:srgbClr val="595959"/>
              </a:solidFill>
              <a:latin typeface="에스코어 드림 4 Regular"/>
              <a:cs typeface="에스코어 드림 4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rot="0"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790476" y="9460571"/>
            <a:ext cx="16857144" cy="164571"/>
            <a:chOff x="1790476" y="9460571"/>
            <a:chExt cx="1685714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90476" y="9460571"/>
              <a:ext cx="16857144" cy="164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58710" y="381000"/>
            <a:ext cx="8928290" cy="77712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_</a:t>
            </a: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클래스 다이어그램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1600200"/>
            <a:ext cx="15773400" cy="792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71600" y="381000"/>
            <a:ext cx="8928290" cy="12954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_</a:t>
            </a: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클래스 다이어그램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  <a:p>
            <a:pPr algn="just">
              <a:defRPr lang="ko-KR" altLang="en-US"/>
            </a:pP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   Admin Package</a:t>
            </a:r>
            <a:endParaRPr lang="en-US" altLang="ko-KR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1200" y="1447800"/>
            <a:ext cx="14097000" cy="861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2276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5300">
                <a:solidFill>
                  <a:srgbClr val="595959"/>
                </a:solidFill>
                <a:latin typeface="카페24 당당해"/>
                <a:cs typeface="카페24 당당해"/>
              </a:rPr>
              <a:t>+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371600" y="381000"/>
            <a:ext cx="8928290" cy="12954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설계</a:t>
            </a: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_</a:t>
            </a:r>
            <a:r>
              <a:rPr lang="ko-KR" altLang="en-US" sz="3400">
                <a:solidFill>
                  <a:srgbClr val="595959"/>
                </a:solidFill>
                <a:latin typeface="카페24 당당해"/>
                <a:cs typeface="카페24 당당해"/>
              </a:rPr>
              <a:t>클래스 다이어그램</a:t>
            </a:r>
            <a:endParaRPr lang="ko-KR" altLang="en-US" sz="3400">
              <a:solidFill>
                <a:srgbClr val="595959"/>
              </a:solidFill>
              <a:latin typeface="카페24 당당해"/>
              <a:cs typeface="카페24 당당해"/>
            </a:endParaRPr>
          </a:p>
          <a:p>
            <a:pPr algn="just">
              <a:defRPr lang="ko-KR" altLang="en-US"/>
            </a:pPr>
            <a:r>
              <a:rPr lang="en-US" altLang="ko-KR" sz="3400">
                <a:solidFill>
                  <a:srgbClr val="595959"/>
                </a:solidFill>
                <a:latin typeface="카페24 당당해"/>
                <a:cs typeface="카페24 당당해"/>
              </a:rPr>
              <a:t>   Member Package</a:t>
            </a:r>
            <a:endParaRPr lang="en-US" altLang="ko-KR" sz="3400">
              <a:solidFill>
                <a:srgbClr val="595959"/>
              </a:solidFill>
              <a:latin typeface="카페24 당당해"/>
              <a:cs typeface="카페24 당당해"/>
            </a:endParaRPr>
          </a:p>
        </p:txBody>
      </p:sp>
      <p:pic>
        <p:nvPicPr>
          <p:cNvPr id="10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2200" y="1867740"/>
            <a:ext cx="12344400" cy="765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39</Pages>
  <Paragraphs>98</Paragraphs>
  <Words>234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김승민</cp:lastModifiedBy>
  <cp:version>9.103.83.44230</cp:version>
  <dcterms:modified xsi:type="dcterms:W3CDTF">2021-06-27T16:09:42Z</dcterms:modified>
</cp:coreProperties>
</file>